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148" autoAdjust="0"/>
  </p:normalViewPr>
  <p:slideViewPr>
    <p:cSldViewPr snapToGrid="0">
      <p:cViewPr>
        <p:scale>
          <a:sx n="50" d="100"/>
          <a:sy n="50" d="100"/>
        </p:scale>
        <p:origin x="2016"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C22FAC-FCFD-4CFD-B204-1EDE70AD919D}" type="datetimeFigureOut">
              <a:rPr lang="en-GB" smtClean="0"/>
              <a:t>13/11/2018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58DAD2-059C-417F-8F47-FD7571FF32BF}" type="slidenum">
              <a:rPr lang="en-GB" smtClean="0"/>
              <a:t>‹#›</a:t>
            </a:fld>
            <a:endParaRPr lang="en-GB"/>
          </a:p>
        </p:txBody>
      </p:sp>
    </p:spTree>
    <p:extLst>
      <p:ext uri="{BB962C8B-B14F-4D97-AF65-F5344CB8AC3E}">
        <p14:creationId xmlns:p14="http://schemas.microsoft.com/office/powerpoint/2010/main" val="3460822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GB" dirty="0">
                <a:latin typeface="Times New Roman" panose="02020603050405020304" pitchFamily="18" charset="0"/>
                <a:cs typeface="Times New Roman" panose="02020603050405020304" pitchFamily="18" charset="0"/>
              </a:rPr>
              <a:t>Mobile</a:t>
            </a:r>
            <a:r>
              <a:rPr lang="en-GB" baseline="0" dirty="0">
                <a:latin typeface="Times New Roman" panose="02020603050405020304" pitchFamily="18" charset="0"/>
                <a:cs typeface="Times New Roman" panose="02020603050405020304" pitchFamily="18" charset="0"/>
              </a:rPr>
              <a:t> devices are very persuasive hence can act as a motivating factor tom any a activity being performed when they are being utilized. </a:t>
            </a:r>
          </a:p>
          <a:p>
            <a:pPr marL="171450" indent="-171450">
              <a:buFont typeface="Wingdings" panose="05000000000000000000" pitchFamily="2" charset="2"/>
              <a:buChar char="ü"/>
            </a:pPr>
            <a:r>
              <a:rPr lang="en-GB" baseline="0" dirty="0">
                <a:latin typeface="Times New Roman" panose="02020603050405020304" pitchFamily="18" charset="0"/>
                <a:cs typeface="Times New Roman" panose="02020603050405020304" pitchFamily="18" charset="0"/>
              </a:rPr>
              <a:t>There is excessive usage o mobile devices in many work places to carry out organizational activities. </a:t>
            </a:r>
          </a:p>
          <a:p>
            <a:pPr marL="171450" indent="-171450">
              <a:buFont typeface="Wingdings" panose="05000000000000000000" pitchFamily="2" charset="2"/>
              <a:buChar char="ü"/>
            </a:pPr>
            <a:r>
              <a:rPr lang="en-GB" baseline="0" dirty="0">
                <a:latin typeface="Times New Roman" panose="02020603050405020304" pitchFamily="18" charset="0"/>
                <a:cs typeface="Times New Roman" panose="02020603050405020304" pitchFamily="18" charset="0"/>
              </a:rPr>
              <a:t>Different personnel in work place uses mobile devoices on daily bases as they try to perform the assigned duties. </a:t>
            </a:r>
          </a:p>
          <a:p>
            <a:pPr marL="171450" indent="-171450">
              <a:buFont typeface="Wingdings" panose="05000000000000000000" pitchFamily="2" charset="2"/>
              <a:buChar char="ü"/>
            </a:pPr>
            <a:r>
              <a:rPr lang="en-GB" baseline="0" dirty="0">
                <a:latin typeface="Times New Roman" panose="02020603050405020304" pitchFamily="18" charset="0"/>
                <a:cs typeface="Times New Roman" panose="02020603050405020304" pitchFamily="18" charset="0"/>
              </a:rPr>
              <a:t>There is no restrict on who to use and who not to make use of them. </a:t>
            </a:r>
          </a:p>
          <a:p>
            <a:pPr marL="171450" indent="-171450">
              <a:buFont typeface="Wingdings" panose="05000000000000000000" pitchFamily="2" charset="2"/>
              <a:buChar char="ü"/>
            </a:pPr>
            <a:r>
              <a:rPr lang="en-GB" baseline="0" dirty="0">
                <a:latin typeface="Times New Roman" panose="02020603050405020304" pitchFamily="18" charset="0"/>
                <a:cs typeface="Times New Roman" panose="02020603050405020304" pitchFamily="18" charset="0"/>
              </a:rPr>
              <a:t>Several researches shows that different organizations have  made numerous attempts of incorporating mobile devices to the work-place related issues including even purchasing of organization devices and outsourcing mobile providers.</a:t>
            </a:r>
          </a:p>
          <a:p>
            <a:pPr marL="171450" indent="-171450">
              <a:buFont typeface="Wingdings" panose="05000000000000000000" pitchFamily="2" charset="2"/>
              <a:buChar char="ü"/>
            </a:pPr>
            <a:r>
              <a:rPr lang="en-GB" baseline="0" dirty="0">
                <a:latin typeface="Times New Roman" panose="02020603050405020304" pitchFamily="18" charset="0"/>
                <a:cs typeface="Times New Roman" panose="02020603050405020304" pitchFamily="18" charset="0"/>
              </a:rPr>
              <a:t>This presentation will focus on why and why not BYOD  Program should be implemented in organizations. </a:t>
            </a:r>
          </a:p>
          <a:p>
            <a:pPr marL="171450" indent="-171450">
              <a:buFont typeface="Wingdings" panose="05000000000000000000" pitchFamily="2" charset="2"/>
              <a:buChar char="ü"/>
            </a:pPr>
            <a:r>
              <a:rPr lang="en-GB" baseline="0" dirty="0">
                <a:latin typeface="Times New Roman" panose="02020603050405020304" pitchFamily="18" charset="0"/>
                <a:cs typeface="Times New Roman" panose="02020603050405020304" pitchFamily="18" charset="0"/>
              </a:rPr>
              <a:t>The benefits and risks of this program will be in-depth capture in different slides. </a:t>
            </a:r>
          </a:p>
          <a:p>
            <a:pPr marL="171450" indent="-171450">
              <a:buFont typeface="Wingdings" panose="05000000000000000000" pitchFamily="2" charset="2"/>
              <a:buChar char="ü"/>
            </a:pPr>
            <a:r>
              <a:rPr lang="en-GB" baseline="0" dirty="0">
                <a:latin typeface="Times New Roman" panose="02020603050405020304" pitchFamily="18" charset="0"/>
                <a:cs typeface="Times New Roman" panose="02020603050405020304" pitchFamily="18" charset="0"/>
              </a:rPr>
              <a:t>Finally a recommendation on what organizations need to do will be given.</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58DAD2-059C-417F-8F47-FD7571FF32BF}" type="slidenum">
              <a:rPr lang="en-GB" smtClean="0"/>
              <a:t>2</a:t>
            </a:fld>
            <a:endParaRPr lang="en-GB"/>
          </a:p>
        </p:txBody>
      </p:sp>
    </p:spTree>
    <p:extLst>
      <p:ext uri="{BB962C8B-B14F-4D97-AF65-F5344CB8AC3E}">
        <p14:creationId xmlns:p14="http://schemas.microsoft.com/office/powerpoint/2010/main" val="1862657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GB" dirty="0"/>
              <a:t>Employees are always</a:t>
            </a:r>
            <a:r>
              <a:rPr lang="en-GB" baseline="0" dirty="0"/>
              <a:t> used to their mobile devices hence once allowed to use them for work-related issues, they will have 100% knowledge of the device they are using hence no chance of making any mistake in performing their duties. </a:t>
            </a:r>
          </a:p>
          <a:p>
            <a:pPr marL="171450" indent="-171450">
              <a:buFont typeface="Wingdings" panose="05000000000000000000" pitchFamily="2" charset="2"/>
              <a:buChar char="ü"/>
            </a:pPr>
            <a:r>
              <a:rPr lang="en-GB" baseline="0" dirty="0"/>
              <a:t>The precise understanding of the devices they use on daily basis will make them to always take the shortest time possible to perform certain job tasks hence increasing efficiency. </a:t>
            </a:r>
          </a:p>
          <a:p>
            <a:pPr marL="171450" indent="-171450">
              <a:buFont typeface="Wingdings" panose="05000000000000000000" pitchFamily="2" charset="2"/>
              <a:buChar char="ü"/>
            </a:pPr>
            <a:r>
              <a:rPr lang="en-GB" baseline="0" dirty="0"/>
              <a:t>The feeling of the ownership of the devices they are currently using to perform their duties will enable them undertake their work more efficiently.</a:t>
            </a:r>
            <a:r>
              <a:rPr lang="en-US" baseline="0" noProof="0" dirty="0"/>
              <a:t>  </a:t>
            </a:r>
          </a:p>
          <a:p>
            <a:pPr marL="171450" indent="-171450">
              <a:buFont typeface="Wingdings" panose="05000000000000000000" pitchFamily="2" charset="2"/>
              <a:buChar char="ü"/>
            </a:pPr>
            <a:r>
              <a:rPr lang="en-US" baseline="0" noProof="0" dirty="0"/>
              <a:t>Since employees will not be restricted to the usage of their mobile devices that is they can use them to undertake personal activities and work-related issues, work efficiency will generally increase </a:t>
            </a:r>
            <a:r>
              <a:rPr lang="en-GB" dirty="0"/>
              <a:t>(Pinchot, &amp; </a:t>
            </a:r>
            <a:r>
              <a:rPr lang="en-GB" dirty="0" err="1"/>
              <a:t>Paullet</a:t>
            </a:r>
            <a:r>
              <a:rPr lang="en-GB" dirty="0"/>
              <a:t>, 2015)</a:t>
            </a:r>
            <a:r>
              <a:rPr lang="en-US" baseline="0" noProof="0" dirty="0"/>
              <a:t>.</a:t>
            </a:r>
            <a:endParaRPr lang="en-GB" dirty="0"/>
          </a:p>
        </p:txBody>
      </p:sp>
      <p:sp>
        <p:nvSpPr>
          <p:cNvPr id="4" name="Slide Number Placeholder 3"/>
          <p:cNvSpPr>
            <a:spLocks noGrp="1"/>
          </p:cNvSpPr>
          <p:nvPr>
            <p:ph type="sldNum" sz="quarter" idx="10"/>
          </p:nvPr>
        </p:nvSpPr>
        <p:spPr/>
        <p:txBody>
          <a:bodyPr/>
          <a:lstStyle/>
          <a:p>
            <a:fld id="{D658DAD2-059C-417F-8F47-FD7571FF32BF}" type="slidenum">
              <a:rPr lang="en-GB" smtClean="0"/>
              <a:t>3</a:t>
            </a:fld>
            <a:endParaRPr lang="en-GB"/>
          </a:p>
        </p:txBody>
      </p:sp>
    </p:spTree>
    <p:extLst>
      <p:ext uri="{BB962C8B-B14F-4D97-AF65-F5344CB8AC3E}">
        <p14:creationId xmlns:p14="http://schemas.microsoft.com/office/powerpoint/2010/main" val="2697041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GB" dirty="0"/>
              <a:t>Since employees will be using</a:t>
            </a:r>
            <a:r>
              <a:rPr lang="en-GB" baseline="0" dirty="0"/>
              <a:t> their mobile devices, they will be able to complete their job tasks while outside their wok places. </a:t>
            </a:r>
          </a:p>
          <a:p>
            <a:pPr marL="171450" indent="-171450">
              <a:buFont typeface="Wingdings" panose="05000000000000000000" pitchFamily="2" charset="2"/>
              <a:buChar char="ü"/>
            </a:pPr>
            <a:r>
              <a:rPr lang="en-GB" baseline="0" dirty="0"/>
              <a:t>For instance, after the working hours are over while an employee has some pending task, they can go and complete undertaking them art their homes since they can aces the company settings using their mobile devices. </a:t>
            </a:r>
          </a:p>
          <a:p>
            <a:pPr marL="171450" indent="-171450">
              <a:buFont typeface="Wingdings" panose="05000000000000000000" pitchFamily="2" charset="2"/>
              <a:buChar char="ü"/>
            </a:pPr>
            <a:r>
              <a:rPr lang="en-GB" baseline="0" dirty="0"/>
              <a:t>When an organization launches a new program while employees are allowed to use their devices, less training will be required to be done to the employees since the training bon the devices usage to perform the program activities won’t be necessary </a:t>
            </a:r>
            <a:r>
              <a:rPr lang="en-GB" dirty="0"/>
              <a:t>(Pinchot, &amp; </a:t>
            </a:r>
            <a:r>
              <a:rPr lang="en-GB" dirty="0" err="1"/>
              <a:t>Paullet</a:t>
            </a:r>
            <a:r>
              <a:rPr lang="en-GB" dirty="0"/>
              <a:t>, 2015)</a:t>
            </a:r>
            <a:r>
              <a:rPr lang="en-GB" baseline="0" dirty="0"/>
              <a:t>. </a:t>
            </a:r>
          </a:p>
          <a:p>
            <a:pPr marL="171450" indent="-171450">
              <a:buFont typeface="Wingdings" panose="05000000000000000000" pitchFamily="2" charset="2"/>
              <a:buChar char="ü"/>
            </a:pPr>
            <a:r>
              <a:rPr lang="en-GB" baseline="0" dirty="0"/>
              <a:t>Also, when new employees are recruited in a firm and Allowed to use their devices to perform their duties, less training of other company activities except the mobile devices usage will be necessary. </a:t>
            </a:r>
          </a:p>
          <a:p>
            <a:pPr marL="171450" indent="-171450">
              <a:buFont typeface="Wingdings" panose="05000000000000000000" pitchFamily="2" charset="2"/>
              <a:buChar char="ü"/>
            </a:pPr>
            <a:r>
              <a:rPr lang="en-GB" baseline="0" dirty="0"/>
              <a:t>The employees will be motivated by the fact that they are using their personal devices hence even have the feeling of organization ownership. All these in the long run will increase the productivity in an organization.</a:t>
            </a:r>
            <a:endParaRPr lang="en-GB" dirty="0"/>
          </a:p>
        </p:txBody>
      </p:sp>
      <p:sp>
        <p:nvSpPr>
          <p:cNvPr id="4" name="Slide Number Placeholder 3"/>
          <p:cNvSpPr>
            <a:spLocks noGrp="1"/>
          </p:cNvSpPr>
          <p:nvPr>
            <p:ph type="sldNum" sz="quarter" idx="10"/>
          </p:nvPr>
        </p:nvSpPr>
        <p:spPr/>
        <p:txBody>
          <a:bodyPr/>
          <a:lstStyle/>
          <a:p>
            <a:fld id="{D658DAD2-059C-417F-8F47-FD7571FF32BF}" type="slidenum">
              <a:rPr lang="en-GB" smtClean="0"/>
              <a:t>4</a:t>
            </a:fld>
            <a:endParaRPr lang="en-GB"/>
          </a:p>
        </p:txBody>
      </p:sp>
    </p:spTree>
    <p:extLst>
      <p:ext uri="{BB962C8B-B14F-4D97-AF65-F5344CB8AC3E}">
        <p14:creationId xmlns:p14="http://schemas.microsoft.com/office/powerpoint/2010/main" val="2378085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GB" dirty="0"/>
              <a:t>Utilization</a:t>
            </a:r>
            <a:r>
              <a:rPr lang="en-GB" baseline="0" dirty="0"/>
              <a:t> of personal mobile devices for work related issues will create more intense collaboration between the employees. </a:t>
            </a:r>
          </a:p>
          <a:p>
            <a:pPr marL="171450" indent="-171450">
              <a:buFont typeface="Wingdings" panose="05000000000000000000" pitchFamily="2" charset="2"/>
              <a:buChar char="ü"/>
            </a:pPr>
            <a:r>
              <a:rPr lang="en-GB" baseline="0" dirty="0"/>
              <a:t>Company social media platforms will remain active all the time and employees will be able to have access to each other and discuss more organizational issues that would spear head the organization forward. </a:t>
            </a:r>
          </a:p>
          <a:p>
            <a:pPr marL="171450" indent="-171450">
              <a:buFont typeface="Wingdings" panose="05000000000000000000" pitchFamily="2" charset="2"/>
              <a:buChar char="ü"/>
            </a:pPr>
            <a:r>
              <a:rPr lang="en-GB" baseline="0" dirty="0"/>
              <a:t>Further, the employees will have an easy way of reaching out to organization clients while using bather mobile devices </a:t>
            </a:r>
            <a:r>
              <a:rPr lang="en-GB" dirty="0"/>
              <a:t>(Pinchot, &amp; </a:t>
            </a:r>
            <a:r>
              <a:rPr lang="en-GB" dirty="0" err="1"/>
              <a:t>Paullet</a:t>
            </a:r>
            <a:r>
              <a:rPr lang="en-GB" dirty="0"/>
              <a:t>, 2015)</a:t>
            </a:r>
            <a:r>
              <a:rPr lang="en-GB" baseline="0" dirty="0"/>
              <a:t>. </a:t>
            </a:r>
          </a:p>
          <a:p>
            <a:pPr marL="171450" indent="-171450">
              <a:buFont typeface="Wingdings" panose="05000000000000000000" pitchFamily="2" charset="2"/>
              <a:buChar char="ü"/>
            </a:pPr>
            <a:r>
              <a:rPr lang="en-GB" baseline="0" dirty="0"/>
              <a:t>Next, organizations will be able to cut off all purchasing and maintenances costs of workplace mobile device's used for only workplace purposes since employees will be able to utilize their personal devices. </a:t>
            </a:r>
          </a:p>
          <a:p>
            <a:pPr marL="171450" indent="-171450">
              <a:buFont typeface="Wingdings" panose="05000000000000000000" pitchFamily="2" charset="2"/>
              <a:buChar char="ü"/>
            </a:pPr>
            <a:r>
              <a:rPr lang="en-GB" baseline="0" dirty="0"/>
              <a:t>Device replacement costs in instances of severe damage or loss will not be incurred by an organization but by an individual.</a:t>
            </a:r>
            <a:endParaRPr lang="en-GB" dirty="0"/>
          </a:p>
        </p:txBody>
      </p:sp>
      <p:sp>
        <p:nvSpPr>
          <p:cNvPr id="4" name="Slide Number Placeholder 3"/>
          <p:cNvSpPr>
            <a:spLocks noGrp="1"/>
          </p:cNvSpPr>
          <p:nvPr>
            <p:ph type="sldNum" sz="quarter" idx="10"/>
          </p:nvPr>
        </p:nvSpPr>
        <p:spPr/>
        <p:txBody>
          <a:bodyPr/>
          <a:lstStyle/>
          <a:p>
            <a:fld id="{D658DAD2-059C-417F-8F47-FD7571FF32BF}" type="slidenum">
              <a:rPr lang="en-GB" smtClean="0"/>
              <a:t>5</a:t>
            </a:fld>
            <a:endParaRPr lang="en-GB"/>
          </a:p>
        </p:txBody>
      </p:sp>
    </p:spTree>
    <p:extLst>
      <p:ext uri="{BB962C8B-B14F-4D97-AF65-F5344CB8AC3E}">
        <p14:creationId xmlns:p14="http://schemas.microsoft.com/office/powerpoint/2010/main" val="1998475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GB" dirty="0"/>
              <a:t>Employees will have to</a:t>
            </a:r>
            <a:r>
              <a:rPr lang="en-GB" baseline="0" dirty="0"/>
              <a:t> use the same mobile devices to undertake personal issues as well as work-related tasks which increase exposure of confidential organizational data to mobile cyber threats. </a:t>
            </a:r>
          </a:p>
          <a:p>
            <a:pPr marL="171450" indent="-171450">
              <a:buFont typeface="Wingdings" panose="05000000000000000000" pitchFamily="2" charset="2"/>
              <a:buChar char="ü"/>
            </a:pPr>
            <a:r>
              <a:rPr lang="en-GB" baseline="0" dirty="0"/>
              <a:t>Most employees use the different Android operating systems which are the recent targets by mobile cyber criminals. </a:t>
            </a:r>
          </a:p>
          <a:p>
            <a:pPr marL="171450" indent="-171450">
              <a:buFont typeface="Wingdings" panose="05000000000000000000" pitchFamily="2" charset="2"/>
              <a:buChar char="ü"/>
            </a:pPr>
            <a:r>
              <a:rPr lang="en-GB" baseline="0" dirty="0"/>
              <a:t>The can use the Android operating systems to spy individuals  mobile and in that process aces organizational confidential data hence threatening the company success (</a:t>
            </a:r>
            <a:r>
              <a:rPr lang="en-GB" dirty="0" err="1"/>
              <a:t>Teneyuca</a:t>
            </a:r>
            <a:r>
              <a:rPr lang="en-GB" dirty="0"/>
              <a:t>, 2011)</a:t>
            </a:r>
            <a:r>
              <a:rPr lang="en-GB" baseline="0" dirty="0"/>
              <a:t>. </a:t>
            </a:r>
          </a:p>
          <a:p>
            <a:pPr marL="171450" indent="-171450">
              <a:buFont typeface="Wingdings" panose="05000000000000000000" pitchFamily="2" charset="2"/>
              <a:buChar char="ü"/>
            </a:pPr>
            <a:r>
              <a:rPr lang="en-GB" baseline="0" dirty="0"/>
              <a:t>Employees will most of the time download and use malicious Android apps which were noted to have increased significantly in the year 2016 hence exposing confidential organization data to a risk.</a:t>
            </a:r>
          </a:p>
          <a:p>
            <a:pPr marL="171450" indent="-171450">
              <a:buFont typeface="Wingdings" panose="05000000000000000000" pitchFamily="2" charset="2"/>
              <a:buChar char="ü"/>
            </a:pPr>
            <a:r>
              <a:rPr lang="en-GB" baseline="0" dirty="0"/>
              <a:t>Further, Employees will always get influence from family members of the use of several Applications or blogs which increase the risk of mobile malware.</a:t>
            </a:r>
          </a:p>
        </p:txBody>
      </p:sp>
      <p:sp>
        <p:nvSpPr>
          <p:cNvPr id="4" name="Slide Number Placeholder 3"/>
          <p:cNvSpPr>
            <a:spLocks noGrp="1"/>
          </p:cNvSpPr>
          <p:nvPr>
            <p:ph type="sldNum" sz="quarter" idx="10"/>
          </p:nvPr>
        </p:nvSpPr>
        <p:spPr/>
        <p:txBody>
          <a:bodyPr/>
          <a:lstStyle/>
          <a:p>
            <a:fld id="{D658DAD2-059C-417F-8F47-FD7571FF32BF}" type="slidenum">
              <a:rPr lang="en-GB" smtClean="0"/>
              <a:t>6</a:t>
            </a:fld>
            <a:endParaRPr lang="en-GB"/>
          </a:p>
        </p:txBody>
      </p:sp>
    </p:spTree>
    <p:extLst>
      <p:ext uri="{BB962C8B-B14F-4D97-AF65-F5344CB8AC3E}">
        <p14:creationId xmlns:p14="http://schemas.microsoft.com/office/powerpoint/2010/main" val="30329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dirty="0"/>
              <a:t>Mobile hackers find it difficult</a:t>
            </a:r>
            <a:r>
              <a:rPr lang="en-GB" baseline="0" dirty="0"/>
              <a:t> to innovate new methods of successfully hacking the new technical mobile operating systems hence making use of the runtime packers technique that will increase the infection success rates and longevity.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dirty="0"/>
              <a:t>Runtime packers will be commonly used by mobile hackers in the attempt to obfuscate malware hence exposing organizational confidential  data into a risk </a:t>
            </a:r>
            <a:r>
              <a:rPr lang="en-GB" baseline="0" dirty="0"/>
              <a:t>(</a:t>
            </a:r>
            <a:r>
              <a:rPr lang="en-GB" dirty="0" err="1"/>
              <a:t>Teneyuca</a:t>
            </a:r>
            <a:r>
              <a:rPr lang="en-GB" dirty="0"/>
              <a:t>, 2011).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dirty="0"/>
              <a:t>Further, Runtime Packers will make it a challenge to detect mobile malware hence an organization can operate for long time as hackers are spying on it through an employee mobile device.</a:t>
            </a:r>
          </a:p>
        </p:txBody>
      </p:sp>
      <p:sp>
        <p:nvSpPr>
          <p:cNvPr id="4" name="Slide Number Placeholder 3"/>
          <p:cNvSpPr>
            <a:spLocks noGrp="1"/>
          </p:cNvSpPr>
          <p:nvPr>
            <p:ph type="sldNum" sz="quarter" idx="10"/>
          </p:nvPr>
        </p:nvSpPr>
        <p:spPr/>
        <p:txBody>
          <a:bodyPr/>
          <a:lstStyle/>
          <a:p>
            <a:fld id="{D658DAD2-059C-417F-8F47-FD7571FF32BF}" type="slidenum">
              <a:rPr lang="en-GB" smtClean="0"/>
              <a:t>7</a:t>
            </a:fld>
            <a:endParaRPr lang="en-GB"/>
          </a:p>
        </p:txBody>
      </p:sp>
    </p:spTree>
    <p:extLst>
      <p:ext uri="{BB962C8B-B14F-4D97-AF65-F5344CB8AC3E}">
        <p14:creationId xmlns:p14="http://schemas.microsoft.com/office/powerpoint/2010/main" val="619923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dirty="0"/>
              <a:t>Since employee</a:t>
            </a:r>
            <a:r>
              <a:rPr lang="en-GB" baseline="0" dirty="0"/>
              <a:t> will always use the same device to undertake personal activities and work-related issues, it will be a challenge for the organization management to determine the overtime claims by the employees since no one has been monitoring if its true during overtime hours the employees were undertaking work-related issues or personal activities.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baseline="0" dirty="0"/>
              <a:t>Further, d</a:t>
            </a:r>
            <a:r>
              <a:rPr lang="en-GB" dirty="0"/>
              <a:t>ue to the mix personal and work-related usage of mobile devices, employees will have difficulty in determining and claiming reimbursement of incurred costs such as long distance fees and client calls (Pinchot, &amp; </a:t>
            </a:r>
            <a:r>
              <a:rPr lang="en-GB" dirty="0" err="1"/>
              <a:t>Paullet</a:t>
            </a:r>
            <a:r>
              <a:rPr lang="en-GB" dirty="0"/>
              <a:t>, 2015).</a:t>
            </a:r>
          </a:p>
        </p:txBody>
      </p:sp>
      <p:sp>
        <p:nvSpPr>
          <p:cNvPr id="4" name="Slide Number Placeholder 3"/>
          <p:cNvSpPr>
            <a:spLocks noGrp="1"/>
          </p:cNvSpPr>
          <p:nvPr>
            <p:ph type="sldNum" sz="quarter" idx="10"/>
          </p:nvPr>
        </p:nvSpPr>
        <p:spPr/>
        <p:txBody>
          <a:bodyPr/>
          <a:lstStyle/>
          <a:p>
            <a:fld id="{D658DAD2-059C-417F-8F47-FD7571FF32BF}" type="slidenum">
              <a:rPr lang="en-GB" smtClean="0"/>
              <a:t>8</a:t>
            </a:fld>
            <a:endParaRPr lang="en-GB"/>
          </a:p>
        </p:txBody>
      </p:sp>
    </p:spTree>
    <p:extLst>
      <p:ext uri="{BB962C8B-B14F-4D97-AF65-F5344CB8AC3E}">
        <p14:creationId xmlns:p14="http://schemas.microsoft.com/office/powerpoint/2010/main" val="2169719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GB" dirty="0"/>
              <a:t>By the each</a:t>
            </a:r>
            <a:r>
              <a:rPr lang="en-GB" baseline="0" dirty="0"/>
              <a:t> organization management ensuring that their employees keep their devices up to date, they do not download and install applications in their devices from untrusted sites, always pay a very close attention to different permissions that apps request while being installed, they keep security apps in their devices and lastly they make frequent organization data back up, most malware threats may be minimise.</a:t>
            </a:r>
          </a:p>
          <a:p>
            <a:pPr marL="171450" indent="-171450">
              <a:buFont typeface="Wingdings" panose="05000000000000000000" pitchFamily="2" charset="2"/>
              <a:buChar char="ü"/>
            </a:pPr>
            <a:r>
              <a:rPr lang="en-GB" baseline="0" dirty="0"/>
              <a:t>Minimization of malware threats implies that the organization can successfully implement BYOD program to help increase organization performance (</a:t>
            </a:r>
            <a:r>
              <a:rPr lang="en-GB" dirty="0" err="1"/>
              <a:t>Teneyuca</a:t>
            </a:r>
            <a:r>
              <a:rPr lang="en-GB" dirty="0"/>
              <a:t>, 2011)</a:t>
            </a:r>
            <a:r>
              <a:rPr lang="en-GB" baseline="0" dirty="0"/>
              <a:t>.</a:t>
            </a:r>
            <a:endParaRPr lang="en-GB" dirty="0"/>
          </a:p>
        </p:txBody>
      </p:sp>
      <p:sp>
        <p:nvSpPr>
          <p:cNvPr id="4" name="Slide Number Placeholder 3"/>
          <p:cNvSpPr>
            <a:spLocks noGrp="1"/>
          </p:cNvSpPr>
          <p:nvPr>
            <p:ph type="sldNum" sz="quarter" idx="10"/>
          </p:nvPr>
        </p:nvSpPr>
        <p:spPr/>
        <p:txBody>
          <a:bodyPr/>
          <a:lstStyle/>
          <a:p>
            <a:fld id="{D658DAD2-059C-417F-8F47-FD7571FF32BF}" type="slidenum">
              <a:rPr lang="en-GB" smtClean="0"/>
              <a:t>9</a:t>
            </a:fld>
            <a:endParaRPr lang="en-GB"/>
          </a:p>
        </p:txBody>
      </p:sp>
    </p:spTree>
    <p:extLst>
      <p:ext uri="{BB962C8B-B14F-4D97-AF65-F5344CB8AC3E}">
        <p14:creationId xmlns:p14="http://schemas.microsoft.com/office/powerpoint/2010/main" val="2380175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GB" dirty="0"/>
              <a:t>However, it is possible that companies can implement BYOD programs and operate</a:t>
            </a:r>
            <a:r>
              <a:rPr lang="en-GB" baseline="0" dirty="0"/>
              <a:t> without the company getting any threats. </a:t>
            </a:r>
          </a:p>
          <a:p>
            <a:pPr marL="171450" indent="-171450">
              <a:buFont typeface="Wingdings" panose="05000000000000000000" pitchFamily="2" charset="2"/>
              <a:buChar char="ü"/>
            </a:pPr>
            <a:r>
              <a:rPr lang="en-GB" baseline="0" dirty="0"/>
              <a:t>This however can happen under strong organizational leadership. The leadership need to always keep track and monitor from a common point all employees devices that are used for work-related issues to ensure that the employee does not carry out issues that put the company to a greater risk (</a:t>
            </a:r>
            <a:r>
              <a:rPr lang="en-GB" dirty="0" err="1"/>
              <a:t>Teneyuca</a:t>
            </a:r>
            <a:r>
              <a:rPr lang="en-GB" dirty="0"/>
              <a:t>, 2011)</a:t>
            </a:r>
            <a:r>
              <a:rPr lang="en-GB" baseline="0" dirty="0"/>
              <a:t>. </a:t>
            </a:r>
          </a:p>
          <a:p>
            <a:pPr marL="171450" indent="-171450">
              <a:buFont typeface="Wingdings" panose="05000000000000000000" pitchFamily="2" charset="2"/>
              <a:buChar char="ü"/>
            </a:pPr>
            <a:r>
              <a:rPr lang="en-GB" baseline="0" dirty="0"/>
              <a:t>Also each company needs to employ a mobile administrator to always run employees devices when they need to use them for job related issues and also totally disconnect employees whose employment contracts get terminated from accessing any organization details using the their devices.</a:t>
            </a:r>
            <a:endParaRPr lang="en-GB" dirty="0"/>
          </a:p>
        </p:txBody>
      </p:sp>
      <p:sp>
        <p:nvSpPr>
          <p:cNvPr id="4" name="Slide Number Placeholder 3"/>
          <p:cNvSpPr>
            <a:spLocks noGrp="1"/>
          </p:cNvSpPr>
          <p:nvPr>
            <p:ph type="sldNum" sz="quarter" idx="10"/>
          </p:nvPr>
        </p:nvSpPr>
        <p:spPr/>
        <p:txBody>
          <a:bodyPr/>
          <a:lstStyle/>
          <a:p>
            <a:fld id="{D658DAD2-059C-417F-8F47-FD7571FF32BF}" type="slidenum">
              <a:rPr lang="en-GB" smtClean="0"/>
              <a:t>10</a:t>
            </a:fld>
            <a:endParaRPr lang="en-GB"/>
          </a:p>
        </p:txBody>
      </p:sp>
    </p:spTree>
    <p:extLst>
      <p:ext uri="{BB962C8B-B14F-4D97-AF65-F5344CB8AC3E}">
        <p14:creationId xmlns:p14="http://schemas.microsoft.com/office/powerpoint/2010/main" val="1508630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GB" dirty="0"/>
              <a:t>The implementation of BYOD to </a:t>
            </a:r>
            <a:r>
              <a:rPr lang="en-GB" baseline="0" dirty="0"/>
              <a:t>organizations will result to various benefits which will relatively increase organizations performance and in the long run enable the company to achieve higher profitability levels. </a:t>
            </a:r>
          </a:p>
          <a:p>
            <a:pPr marL="171450" indent="-171450">
              <a:buFont typeface="Wingdings" panose="05000000000000000000" pitchFamily="2" charset="2"/>
              <a:buChar char="ü"/>
            </a:pPr>
            <a:r>
              <a:rPr lang="en-GB" baseline="0" dirty="0"/>
              <a:t>However, implementation of any device to any organization has to have effects on it. Therefore implementation of BYOD in organizations expose the firm to higher mobile threats. </a:t>
            </a:r>
          </a:p>
          <a:p>
            <a:pPr marL="171450" indent="-171450">
              <a:buFont typeface="Wingdings" panose="05000000000000000000" pitchFamily="2" charset="2"/>
              <a:buChar char="ü"/>
            </a:pPr>
            <a:r>
              <a:rPr lang="en-GB" baseline="0" dirty="0"/>
              <a:t>Therefore I do recommend that every organization has to be very conscious during the implementation of the program. </a:t>
            </a:r>
          </a:p>
          <a:p>
            <a:pPr marL="171450" indent="-171450">
              <a:buFont typeface="Wingdings" panose="05000000000000000000" pitchFamily="2" charset="2"/>
              <a:buChar char="ü"/>
            </a:pPr>
            <a:r>
              <a:rPr lang="en-GB" baseline="0" dirty="0"/>
              <a:t>Some employees may utilize such opportunities to work close to cyber goons hence interfering with all company operations. </a:t>
            </a:r>
          </a:p>
          <a:p>
            <a:pPr marL="171450" indent="-171450">
              <a:buFont typeface="Wingdings" panose="05000000000000000000" pitchFamily="2" charset="2"/>
              <a:buChar char="ü"/>
            </a:pPr>
            <a:r>
              <a:rPr lang="en-GB" baseline="0" dirty="0"/>
              <a:t>Even if the employees use their devices, there has to be guideline to the work-related issues.</a:t>
            </a:r>
            <a:endParaRPr lang="en-GB" dirty="0"/>
          </a:p>
        </p:txBody>
      </p:sp>
      <p:sp>
        <p:nvSpPr>
          <p:cNvPr id="4" name="Slide Number Placeholder 3"/>
          <p:cNvSpPr>
            <a:spLocks noGrp="1"/>
          </p:cNvSpPr>
          <p:nvPr>
            <p:ph type="sldNum" sz="quarter" idx="10"/>
          </p:nvPr>
        </p:nvSpPr>
        <p:spPr/>
        <p:txBody>
          <a:bodyPr/>
          <a:lstStyle/>
          <a:p>
            <a:fld id="{D658DAD2-059C-417F-8F47-FD7571FF32BF}" type="slidenum">
              <a:rPr lang="en-GB" smtClean="0"/>
              <a:t>11</a:t>
            </a:fld>
            <a:endParaRPr lang="en-GB"/>
          </a:p>
        </p:txBody>
      </p:sp>
    </p:spTree>
    <p:extLst>
      <p:ext uri="{BB962C8B-B14F-4D97-AF65-F5344CB8AC3E}">
        <p14:creationId xmlns:p14="http://schemas.microsoft.com/office/powerpoint/2010/main" val="1423995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11/13/2018</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11/13/2018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11/13/2018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11/13/2018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11/13/2018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11/13/2018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11/13/2018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11/13/2018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11/13/2018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11/13/2018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11/13/2018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11/13/2018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11/13/2018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11/13/2018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11/13/2018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11/13/2018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11/13/2018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11/13/2018</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BYOD Implementation</a:t>
            </a:r>
          </a:p>
        </p:txBody>
      </p:sp>
      <p:sp>
        <p:nvSpPr>
          <p:cNvPr id="3" name="Subtitle 2"/>
          <p:cNvSpPr>
            <a:spLocks noGrp="1"/>
          </p:cNvSpPr>
          <p:nvPr>
            <p:ph type="subTitle" idx="1"/>
          </p:nvPr>
        </p:nvSpPr>
        <p:spPr/>
        <p:txBody>
          <a:bodyPr/>
          <a:lstStyle/>
          <a:p>
            <a:r>
              <a:rPr lang="en-GB" cap="none" dirty="0"/>
              <a:t>Student Name:</a:t>
            </a:r>
          </a:p>
          <a:p>
            <a:r>
              <a:rPr lang="en-GB" cap="none" dirty="0"/>
              <a:t>Institution Affiliation:</a:t>
            </a:r>
          </a:p>
        </p:txBody>
      </p:sp>
    </p:spTree>
    <p:extLst>
      <p:ext uri="{BB962C8B-B14F-4D97-AF65-F5344CB8AC3E}">
        <p14:creationId xmlns:p14="http://schemas.microsoft.com/office/powerpoint/2010/main" val="3317688614"/>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a:xfrm>
            <a:off x="1154955" y="2603500"/>
            <a:ext cx="5360146" cy="3416300"/>
          </a:xfrm>
        </p:spPr>
        <p:txBody>
          <a:bodyPr>
            <a:normAutofit/>
          </a:bodyPr>
          <a:lstStyle/>
          <a:p>
            <a:r>
              <a:rPr lang="en-GB" sz="3200" dirty="0"/>
              <a:t>Mobile device efficiency</a:t>
            </a:r>
          </a:p>
          <a:p>
            <a:r>
              <a:rPr lang="en-GB" sz="3200" dirty="0"/>
              <a:t>Mobile device usability in work-related issues</a:t>
            </a:r>
          </a:p>
          <a:p>
            <a:r>
              <a:rPr lang="en-GB" sz="3200" dirty="0"/>
              <a:t>Main purpose of the presentation</a:t>
            </a:r>
          </a:p>
        </p:txBody>
      </p:sp>
      <p:pic>
        <p:nvPicPr>
          <p:cNvPr id="4" name="Picture 3"/>
          <p:cNvPicPr>
            <a:picLocks noChangeAspect="1"/>
          </p:cNvPicPr>
          <p:nvPr/>
        </p:nvPicPr>
        <p:blipFill>
          <a:blip r:embed="rId3"/>
          <a:stretch>
            <a:fillRect/>
          </a:stretch>
        </p:blipFill>
        <p:spPr>
          <a:xfrm>
            <a:off x="6515100" y="2603500"/>
            <a:ext cx="5451021" cy="3416300"/>
          </a:xfrm>
          <a:prstGeom prst="rect">
            <a:avLst/>
          </a:prstGeom>
        </p:spPr>
      </p:pic>
    </p:spTree>
    <p:extLst>
      <p:ext uri="{BB962C8B-B14F-4D97-AF65-F5344CB8AC3E}">
        <p14:creationId xmlns:p14="http://schemas.microsoft.com/office/powerpoint/2010/main" val="4279408968"/>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14350"/>
            <a:ext cx="8761413" cy="1362075"/>
          </a:xfrm>
        </p:spPr>
        <p:txBody>
          <a:bodyPr/>
          <a:lstStyle/>
          <a:p>
            <a:r>
              <a:rPr lang="en-GB" dirty="0"/>
              <a:t>BYOD Benefits</a:t>
            </a:r>
            <a:br>
              <a:rPr lang="en-GB" dirty="0"/>
            </a:br>
            <a:r>
              <a:rPr lang="en-GB" dirty="0"/>
              <a:t>Increased efficiency</a:t>
            </a:r>
            <a:br>
              <a:rPr lang="en-GB" dirty="0"/>
            </a:br>
            <a:endParaRPr lang="en-GB" dirty="0"/>
          </a:p>
        </p:txBody>
      </p:sp>
      <p:sp>
        <p:nvSpPr>
          <p:cNvPr id="3" name="Content Placeholder 2"/>
          <p:cNvSpPr>
            <a:spLocks noGrp="1"/>
          </p:cNvSpPr>
          <p:nvPr>
            <p:ph idx="1"/>
          </p:nvPr>
        </p:nvSpPr>
        <p:spPr>
          <a:xfrm>
            <a:off x="1154955" y="2603500"/>
            <a:ext cx="5523432" cy="3416300"/>
          </a:xfrm>
        </p:spPr>
        <p:txBody>
          <a:bodyPr>
            <a:normAutofit/>
          </a:bodyPr>
          <a:lstStyle/>
          <a:p>
            <a:r>
              <a:rPr lang="en-GB" sz="3200" dirty="0"/>
              <a:t>Mobile device adaptation</a:t>
            </a:r>
          </a:p>
          <a:p>
            <a:r>
              <a:rPr lang="en-GB" sz="3200" dirty="0"/>
              <a:t>Mobile device ownership</a:t>
            </a:r>
          </a:p>
          <a:p>
            <a:r>
              <a:rPr lang="en-GB" sz="3200" dirty="0"/>
              <a:t>Non-restriction to mobile device access</a:t>
            </a:r>
          </a:p>
        </p:txBody>
      </p:sp>
      <p:pic>
        <p:nvPicPr>
          <p:cNvPr id="4" name="Picture 3"/>
          <p:cNvPicPr>
            <a:picLocks noChangeAspect="1"/>
          </p:cNvPicPr>
          <p:nvPr/>
        </p:nvPicPr>
        <p:blipFill>
          <a:blip r:embed="rId3"/>
          <a:stretch>
            <a:fillRect/>
          </a:stretch>
        </p:blipFill>
        <p:spPr>
          <a:xfrm>
            <a:off x="7233557" y="2335893"/>
            <a:ext cx="4425043" cy="4277178"/>
          </a:xfrm>
          <a:prstGeom prst="rect">
            <a:avLst/>
          </a:prstGeom>
        </p:spPr>
      </p:pic>
    </p:spTree>
    <p:extLst>
      <p:ext uri="{BB962C8B-B14F-4D97-AF65-F5344CB8AC3E}">
        <p14:creationId xmlns:p14="http://schemas.microsoft.com/office/powerpoint/2010/main" val="3117261883"/>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19"/>
            <a:ext cx="8761413" cy="1023755"/>
          </a:xfrm>
        </p:spPr>
        <p:txBody>
          <a:bodyPr/>
          <a:lstStyle/>
          <a:p>
            <a:r>
              <a:rPr lang="en-GB" dirty="0"/>
              <a:t>BYOD Benefits</a:t>
            </a:r>
            <a:br>
              <a:rPr lang="en-GB" dirty="0"/>
            </a:br>
            <a:r>
              <a:rPr lang="en-GB" dirty="0"/>
              <a:t>Increased Productivity</a:t>
            </a:r>
          </a:p>
        </p:txBody>
      </p:sp>
      <p:sp>
        <p:nvSpPr>
          <p:cNvPr id="3" name="Content Placeholder 2"/>
          <p:cNvSpPr>
            <a:spLocks noGrp="1"/>
          </p:cNvSpPr>
          <p:nvPr>
            <p:ph idx="1"/>
          </p:nvPr>
        </p:nvSpPr>
        <p:spPr>
          <a:xfrm>
            <a:off x="1154954" y="2603500"/>
            <a:ext cx="5458117" cy="3416300"/>
          </a:xfrm>
        </p:spPr>
        <p:txBody>
          <a:bodyPr>
            <a:noAutofit/>
          </a:bodyPr>
          <a:lstStyle/>
          <a:p>
            <a:r>
              <a:rPr lang="en-GB" sz="3200" dirty="0"/>
              <a:t>Precise work or tasks completion</a:t>
            </a:r>
          </a:p>
          <a:p>
            <a:r>
              <a:rPr lang="en-GB" sz="3200" dirty="0"/>
              <a:t>Minimal training for new employees and new programs incorporated</a:t>
            </a:r>
          </a:p>
          <a:p>
            <a:r>
              <a:rPr lang="en-GB" sz="3200" dirty="0"/>
              <a:t>Organizational ownership</a:t>
            </a:r>
          </a:p>
        </p:txBody>
      </p:sp>
      <p:pic>
        <p:nvPicPr>
          <p:cNvPr id="4" name="Picture 3"/>
          <p:cNvPicPr>
            <a:picLocks noChangeAspect="1"/>
          </p:cNvPicPr>
          <p:nvPr/>
        </p:nvPicPr>
        <p:blipFill>
          <a:blip r:embed="rId3"/>
          <a:stretch>
            <a:fillRect/>
          </a:stretch>
        </p:blipFill>
        <p:spPr>
          <a:xfrm>
            <a:off x="6613071" y="2269671"/>
            <a:ext cx="5290458" cy="4408715"/>
          </a:xfrm>
          <a:prstGeom prst="rect">
            <a:avLst/>
          </a:prstGeom>
        </p:spPr>
      </p:pic>
    </p:spTree>
    <p:extLst>
      <p:ext uri="{BB962C8B-B14F-4D97-AF65-F5344CB8AC3E}">
        <p14:creationId xmlns:p14="http://schemas.microsoft.com/office/powerpoint/2010/main" val="1502622952"/>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200025"/>
            <a:ext cx="8761413" cy="2089150"/>
          </a:xfrm>
        </p:spPr>
        <p:txBody>
          <a:bodyPr/>
          <a:lstStyle/>
          <a:p>
            <a:r>
              <a:rPr lang="en-GB" dirty="0"/>
              <a:t>BYOD Benefits</a:t>
            </a:r>
            <a:br>
              <a:rPr lang="en-GB" dirty="0"/>
            </a:br>
            <a:r>
              <a:rPr lang="en-GB" dirty="0"/>
              <a:t>Reduced  Cost and Increased Employee Collaboration</a:t>
            </a:r>
          </a:p>
        </p:txBody>
      </p:sp>
      <p:sp>
        <p:nvSpPr>
          <p:cNvPr id="3" name="Content Placeholder 2"/>
          <p:cNvSpPr>
            <a:spLocks noGrp="1"/>
          </p:cNvSpPr>
          <p:nvPr>
            <p:ph idx="1"/>
          </p:nvPr>
        </p:nvSpPr>
        <p:spPr>
          <a:xfrm>
            <a:off x="1154955" y="2603500"/>
            <a:ext cx="4462074" cy="3416300"/>
          </a:xfrm>
        </p:spPr>
        <p:txBody>
          <a:bodyPr>
            <a:normAutofit/>
          </a:bodyPr>
          <a:lstStyle/>
          <a:p>
            <a:r>
              <a:rPr lang="en-GB" sz="3200" dirty="0"/>
              <a:t>Precise workers collaboration</a:t>
            </a:r>
          </a:p>
          <a:p>
            <a:r>
              <a:rPr lang="en-GB" sz="3200" dirty="0"/>
              <a:t>Cost cutting</a:t>
            </a:r>
          </a:p>
          <a:p>
            <a:r>
              <a:rPr lang="en-GB" sz="3200" dirty="0"/>
              <a:t>No extra organizational costing</a:t>
            </a:r>
          </a:p>
        </p:txBody>
      </p:sp>
      <p:pic>
        <p:nvPicPr>
          <p:cNvPr id="4" name="Picture 3"/>
          <p:cNvPicPr>
            <a:picLocks noChangeAspect="1"/>
          </p:cNvPicPr>
          <p:nvPr/>
        </p:nvPicPr>
        <p:blipFill>
          <a:blip r:embed="rId3"/>
          <a:stretch>
            <a:fillRect/>
          </a:stretch>
        </p:blipFill>
        <p:spPr>
          <a:xfrm>
            <a:off x="6939642" y="2289175"/>
            <a:ext cx="4882243" cy="4307568"/>
          </a:xfrm>
          <a:prstGeom prst="rect">
            <a:avLst/>
          </a:prstGeom>
        </p:spPr>
      </p:pic>
    </p:spTree>
    <p:extLst>
      <p:ext uri="{BB962C8B-B14F-4D97-AF65-F5344CB8AC3E}">
        <p14:creationId xmlns:p14="http://schemas.microsoft.com/office/powerpoint/2010/main" val="388835815"/>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19"/>
            <a:ext cx="8761413" cy="1142137"/>
          </a:xfrm>
        </p:spPr>
        <p:txBody>
          <a:bodyPr/>
          <a:lstStyle/>
          <a:p>
            <a:r>
              <a:rPr lang="en-GB" dirty="0"/>
              <a:t>BYOD Risks</a:t>
            </a:r>
            <a:br>
              <a:rPr lang="en-GB" dirty="0"/>
            </a:br>
            <a:r>
              <a:rPr lang="en-GB" dirty="0"/>
              <a:t>Mobile Malware</a:t>
            </a:r>
          </a:p>
        </p:txBody>
      </p:sp>
      <p:sp>
        <p:nvSpPr>
          <p:cNvPr id="3" name="Content Placeholder 2"/>
          <p:cNvSpPr>
            <a:spLocks noGrp="1"/>
          </p:cNvSpPr>
          <p:nvPr>
            <p:ph idx="1"/>
          </p:nvPr>
        </p:nvSpPr>
        <p:spPr>
          <a:xfrm>
            <a:off x="1154955" y="2603500"/>
            <a:ext cx="5066232" cy="3416300"/>
          </a:xfrm>
        </p:spPr>
        <p:txBody>
          <a:bodyPr>
            <a:normAutofit/>
          </a:bodyPr>
          <a:lstStyle/>
          <a:p>
            <a:r>
              <a:rPr lang="en-GB" sz="3200" dirty="0"/>
              <a:t>Personal and work related issues mix</a:t>
            </a:r>
          </a:p>
          <a:p>
            <a:r>
              <a:rPr lang="en-GB" sz="3200" dirty="0"/>
              <a:t>Malicious Android Apps</a:t>
            </a:r>
          </a:p>
          <a:p>
            <a:r>
              <a:rPr lang="en-GB" sz="3200" dirty="0"/>
              <a:t>Family Influence</a:t>
            </a:r>
          </a:p>
        </p:txBody>
      </p:sp>
      <p:pic>
        <p:nvPicPr>
          <p:cNvPr id="4" name="Picture 3"/>
          <p:cNvPicPr>
            <a:picLocks noChangeAspect="1"/>
          </p:cNvPicPr>
          <p:nvPr/>
        </p:nvPicPr>
        <p:blipFill>
          <a:blip r:embed="rId3"/>
          <a:stretch>
            <a:fillRect/>
          </a:stretch>
        </p:blipFill>
        <p:spPr>
          <a:xfrm>
            <a:off x="6221187" y="2603499"/>
            <a:ext cx="5634715" cy="3699329"/>
          </a:xfrm>
          <a:prstGeom prst="rect">
            <a:avLst/>
          </a:prstGeom>
        </p:spPr>
      </p:pic>
    </p:spTree>
    <p:extLst>
      <p:ext uri="{BB962C8B-B14F-4D97-AF65-F5344CB8AC3E}">
        <p14:creationId xmlns:p14="http://schemas.microsoft.com/office/powerpoint/2010/main" val="2714494180"/>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690745"/>
            <a:ext cx="8761413" cy="1052330"/>
          </a:xfrm>
        </p:spPr>
        <p:txBody>
          <a:bodyPr/>
          <a:lstStyle/>
          <a:p>
            <a:r>
              <a:rPr lang="en-GB" dirty="0"/>
              <a:t>BYOD Risks</a:t>
            </a:r>
            <a:br>
              <a:rPr lang="en-GB" dirty="0"/>
            </a:br>
            <a:r>
              <a:rPr lang="en-GB" dirty="0"/>
              <a:t>Increase in Runtime Packers</a:t>
            </a:r>
          </a:p>
        </p:txBody>
      </p:sp>
      <p:sp>
        <p:nvSpPr>
          <p:cNvPr id="3" name="Content Placeholder 2"/>
          <p:cNvSpPr>
            <a:spLocks noGrp="1"/>
          </p:cNvSpPr>
          <p:nvPr>
            <p:ph idx="1"/>
          </p:nvPr>
        </p:nvSpPr>
        <p:spPr>
          <a:xfrm>
            <a:off x="1154954" y="2603500"/>
            <a:ext cx="5801017" cy="3416300"/>
          </a:xfrm>
        </p:spPr>
        <p:txBody>
          <a:bodyPr>
            <a:normAutofit/>
          </a:bodyPr>
          <a:lstStyle/>
          <a:p>
            <a:r>
              <a:rPr lang="en-GB" sz="3200" dirty="0"/>
              <a:t>Mobile infection success and longevity increase</a:t>
            </a:r>
          </a:p>
          <a:p>
            <a:r>
              <a:rPr lang="en-GB" sz="3200" dirty="0"/>
              <a:t>Mobile malware obfuscation</a:t>
            </a:r>
          </a:p>
          <a:p>
            <a:r>
              <a:rPr lang="en-GB" sz="3200" dirty="0"/>
              <a:t>Mobile malware detection challenge</a:t>
            </a:r>
          </a:p>
        </p:txBody>
      </p:sp>
      <p:pic>
        <p:nvPicPr>
          <p:cNvPr id="4" name="Picture 3"/>
          <p:cNvPicPr>
            <a:picLocks noChangeAspect="1"/>
          </p:cNvPicPr>
          <p:nvPr/>
        </p:nvPicPr>
        <p:blipFill>
          <a:blip r:embed="rId3"/>
          <a:stretch>
            <a:fillRect/>
          </a:stretch>
        </p:blipFill>
        <p:spPr>
          <a:xfrm>
            <a:off x="6955971" y="2603500"/>
            <a:ext cx="5026479" cy="3868737"/>
          </a:xfrm>
          <a:prstGeom prst="rect">
            <a:avLst/>
          </a:prstGeom>
        </p:spPr>
      </p:pic>
    </p:spTree>
    <p:extLst>
      <p:ext uri="{BB962C8B-B14F-4D97-AF65-F5344CB8AC3E}">
        <p14:creationId xmlns:p14="http://schemas.microsoft.com/office/powerpoint/2010/main" val="2364219161"/>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14350"/>
            <a:ext cx="8761413" cy="1162050"/>
          </a:xfrm>
        </p:spPr>
        <p:txBody>
          <a:bodyPr/>
          <a:lstStyle/>
          <a:p>
            <a:r>
              <a:rPr lang="en-GB" dirty="0"/>
              <a:t>BYOD Risks</a:t>
            </a:r>
            <a:br>
              <a:rPr lang="en-GB" dirty="0"/>
            </a:br>
            <a:r>
              <a:rPr lang="en-GB" dirty="0"/>
              <a:t>Employee Exploitation</a:t>
            </a:r>
          </a:p>
        </p:txBody>
      </p:sp>
      <p:sp>
        <p:nvSpPr>
          <p:cNvPr id="3" name="Content Placeholder 2"/>
          <p:cNvSpPr>
            <a:spLocks noGrp="1"/>
          </p:cNvSpPr>
          <p:nvPr>
            <p:ph idx="1"/>
          </p:nvPr>
        </p:nvSpPr>
        <p:spPr>
          <a:xfrm>
            <a:off x="1154955" y="2603500"/>
            <a:ext cx="4788646" cy="3416300"/>
          </a:xfrm>
        </p:spPr>
        <p:txBody>
          <a:bodyPr>
            <a:noAutofit/>
          </a:bodyPr>
          <a:lstStyle/>
          <a:p>
            <a:r>
              <a:rPr lang="en-GB" sz="3200" dirty="0"/>
              <a:t>Difficulty in overtime claim navigation by the employees</a:t>
            </a:r>
          </a:p>
          <a:p>
            <a:r>
              <a:rPr lang="en-GB" sz="3200" dirty="0"/>
              <a:t>Difficulty in determination of reimbursement claims </a:t>
            </a:r>
          </a:p>
        </p:txBody>
      </p:sp>
      <p:pic>
        <p:nvPicPr>
          <p:cNvPr id="4" name="Picture 3"/>
          <p:cNvPicPr>
            <a:picLocks noChangeAspect="1"/>
          </p:cNvPicPr>
          <p:nvPr/>
        </p:nvPicPr>
        <p:blipFill>
          <a:blip r:embed="rId3"/>
          <a:stretch>
            <a:fillRect/>
          </a:stretch>
        </p:blipFill>
        <p:spPr>
          <a:xfrm>
            <a:off x="5943601" y="2603499"/>
            <a:ext cx="5934074" cy="3416301"/>
          </a:xfrm>
          <a:prstGeom prst="rect">
            <a:avLst/>
          </a:prstGeom>
        </p:spPr>
      </p:pic>
    </p:spTree>
    <p:extLst>
      <p:ext uri="{BB962C8B-B14F-4D97-AF65-F5344CB8AC3E}">
        <p14:creationId xmlns:p14="http://schemas.microsoft.com/office/powerpoint/2010/main" val="135485988"/>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BYOD Risk Mitigation</a:t>
            </a:r>
          </a:p>
        </p:txBody>
      </p:sp>
      <p:sp>
        <p:nvSpPr>
          <p:cNvPr id="3" name="Content Placeholder 2"/>
          <p:cNvSpPr>
            <a:spLocks noGrp="1"/>
          </p:cNvSpPr>
          <p:nvPr>
            <p:ph idx="1"/>
          </p:nvPr>
        </p:nvSpPr>
        <p:spPr/>
        <p:txBody>
          <a:bodyPr/>
          <a:lstStyle/>
          <a:p>
            <a:pPr marL="0" indent="0">
              <a:buNone/>
            </a:pPr>
            <a:r>
              <a:rPr lang="en-GB" dirty="0"/>
              <a:t>In order to mitigate the risks involved in the use of Mobile devices in work-related issues, the organizations need to advice the employees to;</a:t>
            </a:r>
          </a:p>
          <a:p>
            <a:r>
              <a:rPr lang="en-GB" dirty="0"/>
              <a:t>Keep their mobile devices up to date</a:t>
            </a:r>
          </a:p>
          <a:p>
            <a:r>
              <a:rPr lang="en-GB" dirty="0"/>
              <a:t>Refrain from downloading apps from unfamiliar sites and only install aps from trusted sources.</a:t>
            </a:r>
          </a:p>
          <a:p>
            <a:r>
              <a:rPr lang="en-GB" dirty="0"/>
              <a:t>Always pay close attention to permissions requested by apps</a:t>
            </a:r>
          </a:p>
          <a:p>
            <a:r>
              <a:rPr lang="en-GB" dirty="0"/>
              <a:t>Always keep a suitable mobile security app such as Norton installed in their devices.</a:t>
            </a:r>
          </a:p>
          <a:p>
            <a:r>
              <a:rPr lang="en-GB" dirty="0"/>
              <a:t>Make frequent back up of all company data.</a:t>
            </a:r>
          </a:p>
        </p:txBody>
      </p:sp>
    </p:spTree>
    <p:extLst>
      <p:ext uri="{BB962C8B-B14F-4D97-AF65-F5344CB8AC3E}">
        <p14:creationId xmlns:p14="http://schemas.microsoft.com/office/powerpoint/2010/main" val="1669248668"/>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BYOD Potential Risk Remediation</a:t>
            </a:r>
          </a:p>
        </p:txBody>
      </p:sp>
      <p:sp>
        <p:nvSpPr>
          <p:cNvPr id="3" name="Content Placeholder 2"/>
          <p:cNvSpPr>
            <a:spLocks noGrp="1"/>
          </p:cNvSpPr>
          <p:nvPr>
            <p:ph idx="1"/>
          </p:nvPr>
        </p:nvSpPr>
        <p:spPr/>
        <p:txBody>
          <a:bodyPr/>
          <a:lstStyle/>
          <a:p>
            <a:pPr marL="0" indent="0">
              <a:buNone/>
            </a:pPr>
            <a:r>
              <a:rPr lang="en-GB" dirty="0"/>
              <a:t>To remediate the risks involved in employees using personal mobile devices in work-related issues, the organizations should;</a:t>
            </a:r>
          </a:p>
          <a:p>
            <a:r>
              <a:rPr lang="en-GB" dirty="0"/>
              <a:t>Always keep track of all employees mobile devices used for work-related issues</a:t>
            </a:r>
          </a:p>
          <a:p>
            <a:r>
              <a:rPr lang="en-GB" dirty="0"/>
              <a:t>Always have a mobile administrator for running employees devices when they are at work-place each that they can-t access work-place confidential data while out of office.</a:t>
            </a:r>
          </a:p>
          <a:p>
            <a:r>
              <a:rPr lang="en-GB" dirty="0"/>
              <a:t>Have a an automatic termination of mobile device from accessing work0related issues when an employee employment is terminated.</a:t>
            </a:r>
          </a:p>
          <a:p>
            <a:pPr marL="0" indent="0">
              <a:buNone/>
            </a:pPr>
            <a:endParaRPr lang="en-GB" dirty="0"/>
          </a:p>
        </p:txBody>
      </p:sp>
    </p:spTree>
    <p:extLst>
      <p:ext uri="{BB962C8B-B14F-4D97-AF65-F5344CB8AC3E}">
        <p14:creationId xmlns:p14="http://schemas.microsoft.com/office/powerpoint/2010/main" val="1978788078"/>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p>
        </p:txBody>
      </p:sp>
      <p:sp>
        <p:nvSpPr>
          <p:cNvPr id="3" name="Content Placeholder 2"/>
          <p:cNvSpPr>
            <a:spLocks noGrp="1"/>
          </p:cNvSpPr>
          <p:nvPr>
            <p:ph idx="1"/>
          </p:nvPr>
        </p:nvSpPr>
        <p:spPr/>
        <p:txBody>
          <a:bodyPr/>
          <a:lstStyle/>
          <a:p>
            <a:r>
              <a:rPr lang="en-GB" dirty="0"/>
              <a:t>BYOD Implementation Benefits</a:t>
            </a:r>
          </a:p>
          <a:p>
            <a:r>
              <a:rPr lang="en-GB" dirty="0"/>
              <a:t>BYOD Implementation Risks</a:t>
            </a:r>
          </a:p>
          <a:p>
            <a:r>
              <a:rPr lang="en-GB" dirty="0"/>
              <a:t>BYOD Implementation Potential risk mitigation and remediation</a:t>
            </a:r>
          </a:p>
        </p:txBody>
      </p:sp>
    </p:spTree>
    <p:extLst>
      <p:ext uri="{BB962C8B-B14F-4D97-AF65-F5344CB8AC3E}">
        <p14:creationId xmlns:p14="http://schemas.microsoft.com/office/powerpoint/2010/main" val="2011500750"/>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 </a:t>
            </a:r>
          </a:p>
        </p:txBody>
      </p:sp>
      <p:sp>
        <p:nvSpPr>
          <p:cNvPr id="3" name="Content Placeholder 2"/>
          <p:cNvSpPr>
            <a:spLocks noGrp="1"/>
          </p:cNvSpPr>
          <p:nvPr>
            <p:ph idx="1"/>
          </p:nvPr>
        </p:nvSpPr>
        <p:spPr/>
        <p:txBody>
          <a:bodyPr/>
          <a:lstStyle/>
          <a:p>
            <a:r>
              <a:rPr lang="en-GB" dirty="0"/>
              <a:t>Pinchot, J., &amp; </a:t>
            </a:r>
            <a:r>
              <a:rPr lang="en-GB" dirty="0" err="1"/>
              <a:t>Paullet</a:t>
            </a:r>
            <a:r>
              <a:rPr lang="en-GB" dirty="0"/>
              <a:t>, K. (2015). Bring your own device to work: benefits, 		security risks, and governance issues. </a:t>
            </a:r>
            <a:r>
              <a:rPr lang="en-GB" i="1" dirty="0"/>
              <a:t>Issues in Information Systems</a:t>
            </a:r>
            <a:r>
              <a:rPr lang="en-GB" dirty="0"/>
              <a:t>, 		</a:t>
            </a:r>
            <a:r>
              <a:rPr lang="en-GB" i="1" dirty="0"/>
              <a:t>16</a:t>
            </a:r>
            <a:r>
              <a:rPr lang="en-GB" dirty="0"/>
              <a:t>(3).</a:t>
            </a:r>
          </a:p>
          <a:p>
            <a:r>
              <a:rPr lang="en-GB" dirty="0" err="1"/>
              <a:t>Teneyuca</a:t>
            </a:r>
            <a:r>
              <a:rPr lang="en-GB" dirty="0"/>
              <a:t>, D. (2011). Internet cloud security: The illusion of inclusion. 			</a:t>
            </a:r>
            <a:r>
              <a:rPr lang="en-GB" i="1" dirty="0"/>
              <a:t>Information Security Technical Report</a:t>
            </a:r>
            <a:r>
              <a:rPr lang="en-GB" dirty="0"/>
              <a:t>, </a:t>
            </a:r>
            <a:r>
              <a:rPr lang="en-GB" i="1" dirty="0"/>
              <a:t>16</a:t>
            </a:r>
            <a:r>
              <a:rPr lang="en-GB" dirty="0"/>
              <a:t>(3-4), 102-107.</a:t>
            </a:r>
          </a:p>
          <a:p>
            <a:endParaRPr lang="en-GB" dirty="0"/>
          </a:p>
        </p:txBody>
      </p:sp>
    </p:spTree>
    <p:extLst>
      <p:ext uri="{BB962C8B-B14F-4D97-AF65-F5344CB8AC3E}">
        <p14:creationId xmlns:p14="http://schemas.microsoft.com/office/powerpoint/2010/main" val="1255326752"/>
      </p:ext>
    </p:extLst>
  </p:cSld>
  <p:clrMapOvr>
    <a:masterClrMapping/>
  </p:clrMapOvr>
  <mc:AlternateContent xmlns:mc="http://schemas.openxmlformats.org/markup-compatibility/2006">
    <mc:Choice xmlns:p14="http://schemas.microsoft.com/office/powerpoint/2010/main" Requires="p14">
      <p:transition spd="slow" p14:dur="2250" advClick="0" advTm="59000"/>
    </mc:Choice>
    <mc:Fallback>
      <p:transition spd="slow" advClick="0" advTm="59000"/>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553</TotalTime>
  <Words>1591</Words>
  <Application>Microsoft Office PowerPoint</Application>
  <PresentationFormat>Widescreen</PresentationFormat>
  <Paragraphs>101</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Times New Roman</vt:lpstr>
      <vt:lpstr>Wingdings</vt:lpstr>
      <vt:lpstr>Wingdings 3</vt:lpstr>
      <vt:lpstr>Ion Boardroom</vt:lpstr>
      <vt:lpstr>BYOD Implementation</vt:lpstr>
      <vt:lpstr>Introduction</vt:lpstr>
      <vt:lpstr>BYOD Benefits Increased efficiency </vt:lpstr>
      <vt:lpstr>BYOD Benefits Increased Productivity</vt:lpstr>
      <vt:lpstr>BYOD Benefits Reduced  Cost and Increased Employee Collaboration</vt:lpstr>
      <vt:lpstr>BYOD Risks Mobile Malware</vt:lpstr>
      <vt:lpstr>BYOD Risks Increase in Runtime Packers</vt:lpstr>
      <vt:lpstr>BYOD Risks Employee Exploitation</vt:lpstr>
      <vt:lpstr>BYOD Risk Mitigation</vt:lpstr>
      <vt:lpstr>BYOD Potential Risk Remediation</vt:lpstr>
      <vt:lpstr>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BYOD Implementation</dc:title>
  <dc:creator>morris</dc:creator>
  <cp:lastModifiedBy>Captain101</cp:lastModifiedBy>
  <cp:revision>54</cp:revision>
  <dcterms:created xsi:type="dcterms:W3CDTF">2018-11-12T13:26:54Z</dcterms:created>
  <dcterms:modified xsi:type="dcterms:W3CDTF">2018-11-13T13:59:53Z</dcterms:modified>
</cp:coreProperties>
</file>